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7" r:id="rId2"/>
    <p:sldId id="268" r:id="rId3"/>
    <p:sldId id="297" r:id="rId4"/>
    <p:sldId id="269" r:id="rId5"/>
    <p:sldId id="308" r:id="rId6"/>
    <p:sldId id="327" r:id="rId7"/>
    <p:sldId id="309" r:id="rId8"/>
    <p:sldId id="318" r:id="rId9"/>
    <p:sldId id="310" r:id="rId10"/>
    <p:sldId id="311" r:id="rId11"/>
    <p:sldId id="313" r:id="rId12"/>
    <p:sldId id="314" r:id="rId13"/>
    <p:sldId id="315" r:id="rId14"/>
    <p:sldId id="316" r:id="rId15"/>
    <p:sldId id="317" r:id="rId16"/>
    <p:sldId id="320" r:id="rId17"/>
    <p:sldId id="321" r:id="rId18"/>
    <p:sldId id="322" r:id="rId19"/>
    <p:sldId id="323" r:id="rId20"/>
    <p:sldId id="324" r:id="rId21"/>
    <p:sldId id="326" r:id="rId22"/>
    <p:sldId id="330" r:id="rId23"/>
    <p:sldId id="331" r:id="rId24"/>
    <p:sldId id="306" r:id="rId25"/>
    <p:sldId id="328" r:id="rId26"/>
    <p:sldId id="329" r:id="rId27"/>
    <p:sldId id="312" r:id="rId28"/>
    <p:sldId id="319" r:id="rId29"/>
    <p:sldId id="32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FFFFFF"/>
    <a:srgbClr val="08080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52" autoAdjust="0"/>
    <p:restoredTop sz="93110" autoAdjust="0"/>
  </p:normalViewPr>
  <p:slideViewPr>
    <p:cSldViewPr>
      <p:cViewPr>
        <p:scale>
          <a:sx n="81" d="100"/>
          <a:sy n="81" d="100"/>
        </p:scale>
        <p:origin x="-257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DFEB29-7EC1-43A2-849C-40C026DEC3A3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34B48B6-7CBC-4C22-A95A-03835A9F85D8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D2BE7103-0B42-4AF9-BF8A-FC3B3E610A6E}" type="parTrans" cxnId="{B81116AD-83C5-481A-B9DA-991AB2458503}">
      <dgm:prSet/>
      <dgm:spPr/>
      <dgm:t>
        <a:bodyPr/>
        <a:lstStyle/>
        <a:p>
          <a:endParaRPr lang="ru-RU"/>
        </a:p>
      </dgm:t>
    </dgm:pt>
    <dgm:pt modelId="{6CAAD200-6619-46C6-B518-C544362ACDCD}" type="sibTrans" cxnId="{B81116AD-83C5-481A-B9DA-991AB2458503}">
      <dgm:prSet/>
      <dgm:spPr/>
      <dgm:t>
        <a:bodyPr/>
        <a:lstStyle/>
        <a:p>
          <a:endParaRPr lang="ru-RU"/>
        </a:p>
      </dgm:t>
    </dgm:pt>
    <dgm:pt modelId="{B3B50CBA-F4B1-47A8-A840-CE381F592E71}" type="pres">
      <dgm:prSet presAssocID="{DFDFEB29-7EC1-43A2-849C-40C026DEC3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F5D019-0164-4C31-A164-74B365E38FA6}" type="pres">
      <dgm:prSet presAssocID="{334B48B6-7CBC-4C22-A95A-03835A9F85D8}" presName="parentText" presStyleLbl="node1" presStyleIdx="0" presStyleCnt="1" custScaleY="819849" custLinFactNeighborX="-2542" custLinFactNeighborY="112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81116AD-83C5-481A-B9DA-991AB2458503}" srcId="{DFDFEB29-7EC1-43A2-849C-40C026DEC3A3}" destId="{334B48B6-7CBC-4C22-A95A-03835A9F85D8}" srcOrd="0" destOrd="0" parTransId="{D2BE7103-0B42-4AF9-BF8A-FC3B3E610A6E}" sibTransId="{6CAAD200-6619-46C6-B518-C544362ACDCD}"/>
    <dgm:cxn modelId="{498B5020-8719-4AF1-8679-673D0C502222}" type="presOf" srcId="{334B48B6-7CBC-4C22-A95A-03835A9F85D8}" destId="{2DF5D019-0164-4C31-A164-74B365E38FA6}" srcOrd="0" destOrd="0" presId="urn:microsoft.com/office/officeart/2005/8/layout/vList2"/>
    <dgm:cxn modelId="{E6DE48AA-0067-4435-9169-AB78A2267EC7}" type="presOf" srcId="{DFDFEB29-7EC1-43A2-849C-40C026DEC3A3}" destId="{B3B50CBA-F4B1-47A8-A840-CE381F592E71}" srcOrd="0" destOrd="0" presId="urn:microsoft.com/office/officeart/2005/8/layout/vList2"/>
    <dgm:cxn modelId="{6F660B4B-103B-4341-ACD3-B730981BAB21}" type="presParOf" srcId="{B3B50CBA-F4B1-47A8-A840-CE381F592E71}" destId="{2DF5D019-0164-4C31-A164-74B365E38FA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F5D019-0164-4C31-A164-74B365E38FA6}">
      <dsp:nvSpPr>
        <dsp:cNvPr id="0" name=""/>
        <dsp:cNvSpPr/>
      </dsp:nvSpPr>
      <dsp:spPr>
        <a:xfrm>
          <a:off x="0" y="111676"/>
          <a:ext cx="8496944" cy="6139029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11676"/>
        <a:ext cx="8496944" cy="6139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0EA04-3C45-4E66-B6C3-B298137D102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CA03-F696-46A5-ABA7-57F2EAF873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8890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00000">
                <a:alpha val="50000"/>
                <a:lumMod val="100000"/>
              </a:srgbClr>
            </a:gs>
            <a:gs pos="13000">
              <a:srgbClr val="FF0000">
                <a:alpha val="50000"/>
              </a:srgbClr>
            </a:gs>
            <a:gs pos="28000">
              <a:srgbClr val="FFC000">
                <a:alpha val="50000"/>
              </a:srgbClr>
            </a:gs>
            <a:gs pos="42999">
              <a:srgbClr val="FFFF00">
                <a:alpha val="50000"/>
              </a:srgbClr>
            </a:gs>
            <a:gs pos="58000">
              <a:srgbClr val="92D050">
                <a:alpha val="50000"/>
              </a:srgbClr>
            </a:gs>
            <a:gs pos="72000">
              <a:srgbClr val="00B050">
                <a:alpha val="50000"/>
              </a:srgbClr>
            </a:gs>
            <a:gs pos="87000">
              <a:srgbClr val="00B0F0">
                <a:alpha val="50000"/>
              </a:srgbClr>
            </a:gs>
            <a:gs pos="100000">
              <a:srgbClr val="7030A0">
                <a:alpha val="5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64807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900" dirty="0">
                <a:latin typeface="Times New Roman"/>
                <a:ea typeface="Times New Roman"/>
                <a:cs typeface="Times New Roman"/>
              </a:rPr>
              <a:t>МУНИЦИПАЛЬНОЕ БЮДЖЕТНОЕ ДОШКОЛЬНОЕ</a:t>
            </a:r>
            <a:r>
              <a:rPr lang="ru-RU" sz="900" dirty="0">
                <a:ea typeface="Times New Roman"/>
                <a:cs typeface="Times New Roman"/>
              </a:rPr>
              <a:t/>
            </a:r>
            <a:br>
              <a:rPr lang="ru-RU" sz="900" dirty="0">
                <a:ea typeface="Times New Roman"/>
                <a:cs typeface="Times New Roman"/>
              </a:rPr>
            </a:br>
            <a:r>
              <a:rPr lang="ru-RU" sz="900" dirty="0">
                <a:latin typeface="Times New Roman"/>
                <a:ea typeface="Times New Roman"/>
                <a:cs typeface="Times New Roman"/>
              </a:rPr>
              <a:t>ОБРАЗОВАТЕЛЬНОЕ УЧРЕЖДЕНИЕ ДЕТСКИЙ САД КОМБИНИРОВАННОГО ВИДА</a:t>
            </a:r>
            <a:r>
              <a:rPr lang="ru-RU" sz="900" dirty="0">
                <a:ea typeface="Times New Roman"/>
                <a:cs typeface="Times New Roman"/>
              </a:rPr>
              <a:t/>
            </a:r>
            <a:br>
              <a:rPr lang="ru-RU" sz="900" dirty="0">
                <a:ea typeface="Times New Roman"/>
                <a:cs typeface="Times New Roman"/>
              </a:rPr>
            </a:br>
            <a:r>
              <a:rPr lang="ru-RU" sz="900" dirty="0">
                <a:latin typeface="Times New Roman"/>
                <a:ea typeface="Times New Roman"/>
                <a:cs typeface="Times New Roman"/>
              </a:rPr>
              <a:t> № 1 «РОДНИЧОК» КАРАСУКСКОГО РАЙОНА НОВОСИБИРСКОЙ ОБЛАСТИ</a:t>
            </a:r>
            <a:r>
              <a:rPr lang="ru-RU" sz="900" dirty="0">
                <a:ea typeface="Times New Roman"/>
                <a:cs typeface="Times New Roman"/>
              </a:rPr>
              <a:t/>
            </a:r>
            <a:br>
              <a:rPr lang="ru-RU" sz="900" dirty="0">
                <a:ea typeface="Times New Roman"/>
                <a:cs typeface="Times New Roman"/>
              </a:rPr>
            </a:br>
            <a:endParaRPr lang="ru-RU" sz="9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157192"/>
            <a:ext cx="4744616" cy="1512168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Выполнила </a:t>
            </a:r>
            <a:r>
              <a:rPr lang="ru-RU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endParaRPr lang="ru-RU" sz="2000" b="1" dirty="0" smtClean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Першина Л.В.</a:t>
            </a:r>
          </a:p>
          <a:p>
            <a:r>
              <a:rPr lang="ru-RU" sz="1600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г. Карасук 2022</a:t>
            </a:r>
          </a:p>
          <a:p>
            <a:pPr algn="r"/>
            <a:endParaRPr lang="ru-RU" sz="1600" dirty="0">
              <a:solidFill>
                <a:srgbClr val="08080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268760"/>
            <a:ext cx="8352928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Inverted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Волшебный театр в средней группе №3 «Пчёлки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Times New Roman" pitchFamily="18" charset="0"/>
              </a:rPr>
              <a:t>«В гостях у сказки»</a:t>
            </a: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 descr="C:\Users\Людмила\Desktop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6860">
            <a:off x="439421" y="3502560"/>
            <a:ext cx="2970440" cy="2869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908720"/>
          </a:xfrm>
        </p:spPr>
        <p:txBody>
          <a:bodyPr>
            <a:prstTxWarp prst="textChevron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Сказка «Колобок» и «Репка»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8720"/>
            <a:ext cx="4422200" cy="249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980728"/>
            <a:ext cx="4422200" cy="2490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Людмила\Desktop\Новая папка (6)\IMG_20221118_162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5228962" cy="28656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Людмила\Desktop\_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10479">
            <a:off x="5624498" y="3805690"/>
            <a:ext cx="3096344" cy="225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89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Пальчиковый театр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52096"/>
            <a:ext cx="4390828" cy="2692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1196752"/>
            <a:ext cx="46664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0" name="Picture 2" descr="C:\Users\Людмила\Desktop\Новая папка (7)\1669780654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6012160" cy="27580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мила\Desktop\DLmhTR19sb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81946">
            <a:off x="6156176" y="4056973"/>
            <a:ext cx="2517081" cy="22222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28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 на песке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764704"/>
            <a:ext cx="6048672" cy="2786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645024"/>
            <a:ext cx="6120680" cy="2819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314" name="Picture 2" descr="C:\Users\Людмила\Desktop\1452687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3629">
            <a:off x="5868144" y="3789040"/>
            <a:ext cx="3090339" cy="25376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3924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Обыгрывание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потешек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12626"/>
            <a:ext cx="4038600" cy="29567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865" y="398176"/>
            <a:ext cx="4038600" cy="307319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75" name="Picture 3" descr="C:\Users\Людмила\Desktop\Новая папка (7)\16697806546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876" y="3260091"/>
            <a:ext cx="4104456" cy="287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Людмила\Desktop\Новая папка (7)\16697806546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79115"/>
            <a:ext cx="3673401" cy="3236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22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 на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фланелеграфе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649" y="3068960"/>
            <a:ext cx="430831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110" y="565924"/>
            <a:ext cx="4038600" cy="22028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098" name="Picture 2" descr="C:\Users\Людмила\Desktop\Новая папка (7)\1669783878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676" y="556578"/>
            <a:ext cx="4320480" cy="26160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099" name="Picture 3" descr="C:\Users\Людмила\Desktop\Новая папка (7)\16697838787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305" y="3068960"/>
            <a:ext cx="4178995" cy="334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021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Сказка на липучках «Гуси-Лебеди»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908720"/>
            <a:ext cx="4038600" cy="27320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764704"/>
            <a:ext cx="493162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22" name="Picture 2" descr="C:\Users\Людмила\Desktop\Новая папка (6)\IMG_20221117_092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56992"/>
            <a:ext cx="5256584" cy="285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6589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Показ театра малышам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36712"/>
            <a:ext cx="4166467" cy="2346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08720"/>
            <a:ext cx="4038600" cy="227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C:\Users\Людмила\Desktop\Новая папка (6)\1669691143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5364088" cy="37468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8195" name="Picture 3" descr="C:\Users\Людмила\Desktop\dc72670ee8a081dca4215b7ed4b20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5328">
            <a:off x="322482" y="3544413"/>
            <a:ext cx="3024336" cy="22198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18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41368"/>
            <a:ext cx="3894584" cy="33731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4038600" cy="303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Людмила\Desktop\Новая папка (6)\IMG_20221128_1625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3620898" cy="4525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Людмила\Desktop\Новая папка (6)\IMG_20221128_162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19" y="3151827"/>
            <a:ext cx="3269474" cy="3506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93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Сказка «Заячья избушка»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20" y="76470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3988" y="908720"/>
            <a:ext cx="444518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Людмила\Desktop\Новая папка (6)\1669691143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824536" cy="3872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43" name="Picture 3" descr="C:\Users\Людмила\Desktop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32976">
            <a:off x="5557937" y="3920789"/>
            <a:ext cx="3392377" cy="19082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363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Сказка «Кот, петух и лиса»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66997"/>
            <a:ext cx="4038600" cy="314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Users\Людмила\Desktop\Новая папка (7)\1669787147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7339" y="772804"/>
            <a:ext cx="4283133" cy="2944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Людмила\Desktop\Новая папка (7)\1669787147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5"/>
            <a:ext cx="6036123" cy="34896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1268" name="Picture 4" descr="C:\Users\Людмила\Desktop\Kot-lisa-i-petu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560">
            <a:off x="6617455" y="4099757"/>
            <a:ext cx="2463949" cy="17160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8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025664541"/>
              </p:ext>
            </p:extLst>
          </p:nvPr>
        </p:nvGraphicFramePr>
        <p:xfrm>
          <a:off x="323528" y="274638"/>
          <a:ext cx="8496944" cy="625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35280" cy="792088"/>
          </a:xfrm>
        </p:spPr>
        <p:txBody>
          <a:bodyPr>
            <a:prstTxWarp prst="textStop">
              <a:avLst/>
            </a:prstTxWarp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Показ сказки «Три поросёнка» старшей группе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573016"/>
            <a:ext cx="5112568" cy="2879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624208"/>
            <a:ext cx="5040560" cy="30928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290" name="Picture 2" descr="C:\Users\Людмила\Desktop\1021811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17032"/>
            <a:ext cx="3275856" cy="2205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49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Гости с театром «Мим»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70" y="1268761"/>
            <a:ext cx="8793208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298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0"/>
            <a:ext cx="4608512" cy="1196752"/>
          </a:xfrm>
        </p:spPr>
        <p:txBody>
          <a:bodyPr>
            <a:prstTxWarp prst="textChevro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80728"/>
            <a:ext cx="4823429" cy="22127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935841"/>
            <a:ext cx="5292080" cy="392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Picture 2" descr="C:\Users\Людмила\Desktop\452eef15028973543711c854a6ac316a-80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5856">
            <a:off x="4877341" y="1299590"/>
            <a:ext cx="4255081" cy="25656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301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Рассматривание художественной литературы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764704"/>
            <a:ext cx="7488832" cy="563421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71084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60648"/>
            <a:ext cx="8640960" cy="6264696"/>
          </a:xfrm>
          <a:prstGeom prst="roundRect">
            <a:avLst/>
          </a:prstGeom>
          <a:solidFill>
            <a:srgbClr val="FFFFFF">
              <a:alpha val="32157"/>
            </a:srgb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476672"/>
            <a:ext cx="8229600" cy="720080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dirty="0" smtClean="0"/>
              <a:t>                 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                              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dlja_nashikh_ljubimykh_mam_i_p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4368104" cy="2382602"/>
          </a:xfrm>
          <a:prstGeom prst="rect">
            <a:avLst/>
          </a:prstGeom>
          <a:noFill/>
          <a:ln w="63500">
            <a:solidFill>
              <a:srgbClr val="FF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3494801"/>
            <a:ext cx="6503703" cy="84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15443"/>
            <a:ext cx="18473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1100" dirty="0">
              <a:latin typeface="Arial" pitchFamily="34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97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Анкетирование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692696"/>
            <a:ext cx="2692104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836712"/>
            <a:ext cx="4038600" cy="418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Людмила\Desktop\Новая папка (7)\1669805060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6904">
            <a:off x="1667570" y="3037718"/>
            <a:ext cx="4281174" cy="3639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2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0"/>
            <a:ext cx="3096344" cy="5486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Буклеты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94" y="692696"/>
            <a:ext cx="2539798" cy="452596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9481" y="1714636"/>
            <a:ext cx="283451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Людмила\Desktop\Новая папка (7)\16698562512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0502">
            <a:off x="2523695" y="348528"/>
            <a:ext cx="4195105" cy="2732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мила\Desktop\Новая папка (7)\16698562512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272"/>
            <a:ext cx="3996787" cy="316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31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60648"/>
            <a:ext cx="8640960" cy="6264696"/>
          </a:xfrm>
          <a:prstGeom prst="roundRect">
            <a:avLst/>
          </a:prstGeom>
          <a:solidFill>
            <a:srgbClr val="FFFFFF">
              <a:alpha val="32157"/>
            </a:srgb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театрализованной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29208" y="1145890"/>
            <a:ext cx="8229600" cy="422732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Детская художественная литература.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Атрибуты  для  организации  театрализованных  игр: ширмы,  костюмы, шапочки, маски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Разнообразные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театров: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-ба-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настольный театр,  пальчиковый театр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игрушки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магнитах.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Аудиозапись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звуки птиц, зверей, природных явлений, детские сказки,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3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юдмила\Desktop\Новая папка (6)\16697776198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024336" cy="5370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Людмила\Desktop\Новая папка (6)\1669777619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2753" y="2492896"/>
            <a:ext cx="4104457" cy="397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Людмила\Desktop\Новая папка (7)\16698008463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3159214" cy="5397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5" name="Picture 3" descr="C:\Users\Людмила\Desktop\teatralizovannayadeyatelnost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0405">
            <a:off x="3280865" y="332656"/>
            <a:ext cx="2592288" cy="2414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03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юдмила\Desktop\1648476836_1-gamerwall-pro-p-fon-dlya-teatralnoi-afishi-krasivi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16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60648"/>
            <a:ext cx="8640960" cy="6264696"/>
          </a:xfrm>
          <a:prstGeom prst="roundRect">
            <a:avLst/>
          </a:prstGeom>
          <a:solidFill>
            <a:srgbClr val="FFFFFF">
              <a:alpha val="32157"/>
            </a:srgb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409" y="26064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80728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6000" algn="ctr"/>
            <a:endParaRPr lang="ru-RU" sz="2800" dirty="0" smtClean="0">
              <a:solidFill>
                <a:srgbClr val="002060"/>
              </a:solidFill>
              <a:latin typeface="Arial"/>
            </a:endParaRPr>
          </a:p>
          <a:p>
            <a:pPr indent="216000" algn="ctr"/>
            <a:r>
              <a:rPr lang="ru-RU" sz="2800" dirty="0" smtClean="0">
                <a:solidFill>
                  <a:srgbClr val="002060"/>
                </a:solidFill>
                <a:latin typeface="Arial"/>
              </a:rPr>
              <a:t>Театрализованная 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деятельность является неисчерпаемым источником развития чувств, переживаний и эмоциональных открытий ребёнка, приобщает его к духовному богатству. Постановка сказки заставляет волноваться, сопереживать персонажу и событиям, и в процессе этого сопереживания создаются определённые отношения и моральные оценки, просто сообщаемые и усваиваемые»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67544" y="771698"/>
            <a:ext cx="8208912" cy="5314603"/>
          </a:xfrm>
          <a:prstGeom prst="roundRect">
            <a:avLst/>
          </a:prstGeom>
          <a:solidFill>
            <a:srgbClr val="FFFFFF">
              <a:alpha val="32157"/>
            </a:srgb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002060"/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Arial"/>
              </a:rPr>
              <a:t>Приобщение </a:t>
            </a:r>
            <a:r>
              <a:rPr lang="ru-RU" sz="4000" b="1" dirty="0">
                <a:solidFill>
                  <a:srgbClr val="002060"/>
                </a:solidFill>
                <a:latin typeface="Arial"/>
              </a:rPr>
              <a:t>воспитанников к театрализованной </a:t>
            </a:r>
            <a:r>
              <a:rPr lang="ru-RU" sz="4000" b="1" dirty="0" smtClean="0">
                <a:solidFill>
                  <a:srgbClr val="002060"/>
                </a:solidFill>
                <a:latin typeface="Arial"/>
              </a:rPr>
              <a:t>деятельности</a:t>
            </a:r>
            <a:r>
              <a:rPr lang="ru-RU" sz="4000" b="1" dirty="0">
                <a:solidFill>
                  <a:srgbClr val="002060"/>
                </a:solidFill>
                <a:latin typeface="Arial"/>
              </a:rPr>
              <a:t> 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Задачи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Обучающие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 - продолжать учить детей в игре перевоплощаться в </a:t>
            </a:r>
            <a:r>
              <a:rPr lang="ru-RU" sz="2800" b="1" dirty="0">
                <a:solidFill>
                  <a:srgbClr val="002060"/>
                </a:solidFill>
                <a:latin typeface="Arial"/>
              </a:rPr>
              <a:t>сказочных героев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Развивающие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 - развивать умение выстраивать линию поведения в роли, используя атрибуты, детали костюмов. Развивать артистические способности детей.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Воспитательные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 – воспитывать интерес к </a:t>
            </a:r>
            <a:r>
              <a:rPr lang="ru-RU" sz="2800" b="1" dirty="0">
                <a:solidFill>
                  <a:srgbClr val="002060"/>
                </a:solidFill>
                <a:latin typeface="Arial"/>
              </a:rPr>
              <a:t>сказкам</a:t>
            </a:r>
            <a:r>
              <a:rPr lang="ru-RU" sz="2800" dirty="0">
                <a:solidFill>
                  <a:srgbClr val="002060"/>
                </a:solidFill>
                <a:latin typeface="Arial"/>
              </a:rPr>
              <a:t>, дружеским взаимоотношениям, чувствам сопереживания, желание прийти на помощь друг другу.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7330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Вот такие мы актёры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0808"/>
            <a:ext cx="8713299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81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724128" cy="864096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Теневой театр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908720"/>
            <a:ext cx="4040188" cy="3454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0"/>
            <a:ext cx="2963466" cy="395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Людмила\Desktop\Новая папка (6)\1669691143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3096344" cy="412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Людмила\Desktop\Новая папка (6)\16696911431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51935"/>
            <a:ext cx="2761842" cy="3682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548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0"/>
            <a:ext cx="6336704" cy="27729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2132856"/>
            <a:ext cx="7488832" cy="4397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957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prstTxWarp prst="textSto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Театр на ладошке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836712"/>
            <a:ext cx="4294334" cy="241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52736"/>
            <a:ext cx="4298586" cy="242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Людмила\Desktop\Новая папка (6)\1669691143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99357"/>
            <a:ext cx="460320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Людмила\Desktop\Новая папка (6)\1669691143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744" y="3501008"/>
            <a:ext cx="4613869" cy="2598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54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125</Words>
  <Application>Microsoft Office PowerPoint</Application>
  <PresentationFormat>Экран (4:3)</PresentationFormat>
  <Paragraphs>85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МУНИЦИПАЛЬНОЕ БЮДЖЕТНОЕ ДОШКОЛЬНОЕ ОБРАЗОВАТЕЛЬНОЕ УЧРЕЖДЕНИЕ ДЕТСКИЙ САД КОМБИНИРОВАННОГО ВИДА  № 1 «РОДНИЧОК» КАРАСУКСКОГО РАЙОНА НОВОСИБИРСКОЙ ОБЛАСТИ </vt:lpstr>
      <vt:lpstr>Слайд 2</vt:lpstr>
      <vt:lpstr>Актуальность</vt:lpstr>
      <vt:lpstr>Цель</vt:lpstr>
      <vt:lpstr>Задачи</vt:lpstr>
      <vt:lpstr>Вот такие мы актёры</vt:lpstr>
      <vt:lpstr>Теневой театр</vt:lpstr>
      <vt:lpstr>Слайд 8</vt:lpstr>
      <vt:lpstr>Театр на ладошке</vt:lpstr>
      <vt:lpstr>Сказка «Колобок» и «Репка»</vt:lpstr>
      <vt:lpstr>Пальчиковый театр</vt:lpstr>
      <vt:lpstr>Театр на песке</vt:lpstr>
      <vt:lpstr>Обыгрывание потешек</vt:lpstr>
      <vt:lpstr>Театр на фланелеграфе</vt:lpstr>
      <vt:lpstr>Сказка на липучках «Гуси-Лебеди»</vt:lpstr>
      <vt:lpstr>Показ театра малышам</vt:lpstr>
      <vt:lpstr>Слайд 17</vt:lpstr>
      <vt:lpstr>Сказка «Заячья избушка»</vt:lpstr>
      <vt:lpstr>Сказка «Кот, петух и лиса»</vt:lpstr>
      <vt:lpstr>Показ сказки «Три поросёнка» старшей группе</vt:lpstr>
      <vt:lpstr>Гости с театром «Мим»</vt:lpstr>
      <vt:lpstr>Игры</vt:lpstr>
      <vt:lpstr>Рассматривание художественной литературы</vt:lpstr>
      <vt:lpstr>                                   Сотрудничество с родителями                                             </vt:lpstr>
      <vt:lpstr>Анкетирование</vt:lpstr>
      <vt:lpstr>Буклеты</vt:lpstr>
      <vt:lpstr>Уголок театрализованной деятельности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Марина</cp:lastModifiedBy>
  <cp:revision>159</cp:revision>
  <dcterms:created xsi:type="dcterms:W3CDTF">2015-02-18T14:34:30Z</dcterms:created>
  <dcterms:modified xsi:type="dcterms:W3CDTF">2024-10-03T04:18:30Z</dcterms:modified>
</cp:coreProperties>
</file>